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  <p:sldMasterId id="2147483674" r:id="rId4"/>
  </p:sldMasterIdLst>
  <p:notesMasterIdLst>
    <p:notesMasterId r:id="rId39"/>
  </p:notesMasterIdLst>
  <p:sldIdLst>
    <p:sldId id="545" r:id="rId5"/>
    <p:sldId id="544" r:id="rId6"/>
    <p:sldId id="535" r:id="rId7"/>
    <p:sldId id="269" r:id="rId8"/>
    <p:sldId id="540" r:id="rId9"/>
    <p:sldId id="418" r:id="rId10"/>
    <p:sldId id="546" r:id="rId11"/>
    <p:sldId id="534" r:id="rId12"/>
    <p:sldId id="412" r:id="rId13"/>
    <p:sldId id="547" r:id="rId14"/>
    <p:sldId id="539" r:id="rId15"/>
    <p:sldId id="419" r:id="rId16"/>
    <p:sldId id="261" r:id="rId17"/>
    <p:sldId id="543" r:id="rId18"/>
    <p:sldId id="541" r:id="rId19"/>
    <p:sldId id="402" r:id="rId20"/>
    <p:sldId id="407" r:id="rId21"/>
    <p:sldId id="423" r:id="rId22"/>
    <p:sldId id="413" r:id="rId23"/>
    <p:sldId id="538" r:id="rId24"/>
    <p:sldId id="415" r:id="rId25"/>
    <p:sldId id="421" r:id="rId26"/>
    <p:sldId id="414" r:id="rId27"/>
    <p:sldId id="536" r:id="rId28"/>
    <p:sldId id="411" r:id="rId29"/>
    <p:sldId id="409" r:id="rId30"/>
    <p:sldId id="420" r:id="rId31"/>
    <p:sldId id="424" r:id="rId32"/>
    <p:sldId id="425" r:id="rId33"/>
    <p:sldId id="422" r:id="rId34"/>
    <p:sldId id="526" r:id="rId35"/>
    <p:sldId id="537" r:id="rId36"/>
    <p:sldId id="410" r:id="rId37"/>
    <p:sldId id="54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70669" autoAdjust="0"/>
  </p:normalViewPr>
  <p:slideViewPr>
    <p:cSldViewPr showGuides="1">
      <p:cViewPr varScale="1">
        <p:scale>
          <a:sx n="183" d="100"/>
          <a:sy n="183" d="100"/>
        </p:scale>
        <p:origin x="2712" y="20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98" d="100"/>
          <a:sy n="198" d="100"/>
        </p:scale>
        <p:origin x="7116" y="144"/>
      </p:cViewPr>
      <p:guideLst/>
    </p:cSldViewPr>
  </p:notes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F4386-F8E0-437E-911F-526A26FCC1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2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142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47BC82-7491-44CA-BB04-F33035E9C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2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7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7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7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7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8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3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advClick="0" advTm="7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83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hyperlink" Target="mailto:Bill@Sanscrainte.co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meetup.com/MN-SQL-Server-User-Group-PASSMN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forms.office.com/r/rWfPhV6Ch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12192000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15233"/>
            <a:ext cx="6096000" cy="483120"/>
          </a:xfrm>
        </p:spPr>
        <p:txBody>
          <a:bodyPr>
            <a:noAutofit/>
          </a:bodyPr>
          <a:lstStyle/>
          <a:p>
            <a:r>
              <a:rPr lang="en-US" sz="2800" b="1" dirty="0"/>
              <a:t>Bill </a:t>
            </a:r>
            <a:r>
              <a:rPr lang="en-US" sz="2800" b="1" dirty="0" err="1"/>
              <a:t>Sanscrainte</a:t>
            </a:r>
            <a:r>
              <a:rPr lang="en-US" sz="2800" b="1" dirty="0"/>
              <a:t> </a:t>
            </a:r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 algn="ctr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B214AAB-45C3-3EC9-245B-ACAF20DC4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150" y="210313"/>
            <a:ext cx="3635955" cy="210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8850824" y="999721"/>
            <a:ext cx="234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DB06E"/>
                </a:solidFill>
              </a:rPr>
              <a:t>SQLSaturday</a:t>
            </a:r>
            <a:r>
              <a:rPr lang="en-US" sz="1400" b="1" dirty="0">
                <a:solidFill>
                  <a:srgbClr val="0DB06E"/>
                </a:solidFill>
              </a:rPr>
              <a:t> #1087</a:t>
            </a:r>
          </a:p>
          <a:p>
            <a:pPr algn="ctr"/>
            <a:r>
              <a:rPr lang="en-US" sz="1400" b="1" dirty="0">
                <a:solidFill>
                  <a:srgbClr val="0DB06E"/>
                </a:solidFill>
              </a:rPr>
              <a:t>September 28</a:t>
            </a:r>
            <a:r>
              <a:rPr lang="en-US" sz="1400" b="1" baseline="30000" dirty="0">
                <a:solidFill>
                  <a:srgbClr val="0DB06E"/>
                </a:solidFill>
              </a:rPr>
              <a:t>th</a:t>
            </a:r>
            <a:r>
              <a:rPr lang="en-US" sz="1400" b="1" dirty="0">
                <a:solidFill>
                  <a:srgbClr val="0DB06E"/>
                </a:solidFill>
              </a:rPr>
              <a:t>, 2024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897D014-A023-C475-EF9A-B49AE38C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" y="137160"/>
            <a:ext cx="6209425" cy="22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7000"/>
    </mc:Choice>
    <mc:Fallback xmlns=""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C0297-06BC-E5AA-0613-B55FA2E2193B}"/>
              </a:ext>
            </a:extLst>
          </p:cNvPr>
          <p:cNvSpPr txBox="1">
            <a:spLocks/>
          </p:cNvSpPr>
          <p:nvPr/>
        </p:nvSpPr>
        <p:spPr>
          <a:xfrm>
            <a:off x="187034" y="2150495"/>
            <a:ext cx="11872610" cy="43260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Connect, share, &amp; learn with peers and thought leaders while celebrating all things data for a week of learning and networking opportunities.</a:t>
            </a:r>
          </a:p>
          <a:p>
            <a:pPr marL="0" marR="0" lvl="0" indent="0" algn="ctr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November 4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November 8</a:t>
            </a:r>
            <a:r>
              <a:rPr kumimoji="0" lang="en-US" sz="3810" b="0" i="0" u="none" strike="noStrike" kern="1200" cap="none" spc="0" normalizeH="0" baseline="3000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 Seattle, WA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0" i="0" u="none" strike="noStrike" kern="1200" cap="none" spc="0" normalizeH="0" baseline="0" noProof="0" dirty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https://passdatacommunitysummit.com/</a:t>
            </a: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3810" b="0" i="0" u="none" strike="noStrike" kern="1200" cap="none" spc="0" normalizeH="0" baseline="0" noProof="0" dirty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4" descr="PASS Data Community Summit">
            <a:extLst>
              <a:ext uri="{FF2B5EF4-FFF2-40B4-BE49-F238E27FC236}">
                <a16:creationId xmlns:a16="http://schemas.microsoft.com/office/drawing/2014/main" id="{2A456C84-D8EC-5E82-666E-BEB6C970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5185C566-E6A5-3323-1DD2-3FEFF5EEE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en I find out the data scientist got their degree by mail">
            <a:extLst>
              <a:ext uri="{FF2B5EF4-FFF2-40B4-BE49-F238E27FC236}">
                <a16:creationId xmlns:a16="http://schemas.microsoft.com/office/drawing/2014/main" id="{E044B333-84A6-6F97-C201-CD835381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7" y="2000419"/>
            <a:ext cx="9019223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930B9-8B9C-735A-F2B7-D066D281BE2E}"/>
              </a:ext>
            </a:extLst>
          </p:cNvPr>
          <p:cNvSpPr txBox="1"/>
          <p:nvPr/>
        </p:nvSpPr>
        <p:spPr>
          <a:xfrm>
            <a:off x="1637888" y="429768"/>
            <a:ext cx="8916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meeting is finally over</a:t>
            </a:r>
          </a:p>
        </p:txBody>
      </p:sp>
    </p:spTree>
    <p:extLst>
      <p:ext uri="{BB962C8B-B14F-4D97-AF65-F5344CB8AC3E}">
        <p14:creationId xmlns:p14="http://schemas.microsoft.com/office/powerpoint/2010/main" val="1790812399"/>
      </p:ext>
    </p:extLst>
  </p:cSld>
  <p:clrMapOvr>
    <a:masterClrMapping/>
  </p:clrMapOvr>
  <p:transition advClick="0" advTm="70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999488" y="320040"/>
            <a:ext cx="8512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Lift &amp; shift to the cloud</a:t>
            </a:r>
          </a:p>
        </p:txBody>
      </p:sp>
      <p:pic>
        <p:nvPicPr>
          <p:cNvPr id="10242" name="Picture 2" descr="“Yeah yeah trust we need to jump into SQL Server on Linux right now. Let’s do this!”">
            <a:extLst>
              <a:ext uri="{FF2B5EF4-FFF2-40B4-BE49-F238E27FC236}">
                <a16:creationId xmlns:a16="http://schemas.microsoft.com/office/drawing/2014/main" id="{68D9D19C-78B8-EF4A-33F4-DACE5A24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92" y="1627632"/>
            <a:ext cx="7865215" cy="52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p:transition advClick="0" advTm="7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p:transition advClick="0" advTm="7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en the developer says, “But why do you get to remote desktop into the server?”">
            <a:extLst>
              <a:ext uri="{FF2B5EF4-FFF2-40B4-BE49-F238E27FC236}">
                <a16:creationId xmlns:a16="http://schemas.microsoft.com/office/drawing/2014/main" id="{7660B946-8206-205B-A734-51DEA433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38" y="1612900"/>
            <a:ext cx="6987921" cy="52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9CA90-60ED-95F1-A2BE-E65CE1F63603}"/>
              </a:ext>
            </a:extLst>
          </p:cNvPr>
          <p:cNvSpPr txBox="1"/>
          <p:nvPr/>
        </p:nvSpPr>
        <p:spPr>
          <a:xfrm>
            <a:off x="1158240" y="11176"/>
            <a:ext cx="9753600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Developer learns what separates them from DBAs</a:t>
            </a:r>
          </a:p>
        </p:txBody>
      </p:sp>
    </p:spTree>
    <p:extLst>
      <p:ext uri="{BB962C8B-B14F-4D97-AF65-F5344CB8AC3E}">
        <p14:creationId xmlns:p14="http://schemas.microsoft.com/office/powerpoint/2010/main" val="132219083"/>
      </p:ext>
    </p:extLst>
  </p:cSld>
  <p:clrMapOvr>
    <a:masterClrMapping/>
  </p:clrMapOvr>
  <p:transition advClick="0" advTm="700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rting Tuesday morning on Let’s Corrupt SQL Server.">
            <a:extLst>
              <a:ext uri="{FF2B5EF4-FFF2-40B4-BE49-F238E27FC236}">
                <a16:creationId xmlns:a16="http://schemas.microsoft.com/office/drawing/2014/main" id="{A41D288D-2283-D7D4-2E89-6E674B27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17" y="2146977"/>
            <a:ext cx="10214766" cy="47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026EE-D0EF-FE2C-AD5D-325C98CA9119}"/>
              </a:ext>
            </a:extLst>
          </p:cNvPr>
          <p:cNvSpPr txBox="1"/>
          <p:nvPr/>
        </p:nvSpPr>
        <p:spPr>
          <a:xfrm>
            <a:off x="2127504" y="356616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Data Architect meets the NoSQL Horde</a:t>
            </a:r>
          </a:p>
        </p:txBody>
      </p:sp>
    </p:spTree>
    <p:extLst>
      <p:ext uri="{BB962C8B-B14F-4D97-AF65-F5344CB8AC3E}">
        <p14:creationId xmlns:p14="http://schemas.microsoft.com/office/powerpoint/2010/main" val="211378540"/>
      </p:ext>
    </p:extLst>
  </p:cSld>
  <p:clrMapOvr>
    <a:masterClrMapping/>
  </p:clrMapOvr>
  <p:transition advClick="0" advTm="70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p:transition advClick="0" advTm="70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8" y="1746504"/>
            <a:ext cx="9539703" cy="5425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93719" y="64008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New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makes the app perform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p:transition advClick="0" advTm="70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7" y="1002284"/>
            <a:ext cx="10410162" cy="58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2054352" y="64008"/>
            <a:ext cx="7936992" cy="9839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Committing the bug fix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p:transition advClick="0" advTm="7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0" y="576072"/>
            <a:ext cx="121920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Identify where SQL Server indexes “hurt”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Finds the biggest pain management areas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actions to reduce the pain …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detailed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p:transition advClick="0" advTm="7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agers trying to evade blame for a 12 hour network outage in production.">
            <a:extLst>
              <a:ext uri="{FF2B5EF4-FFF2-40B4-BE49-F238E27FC236}">
                <a16:creationId xmlns:a16="http://schemas.microsoft.com/office/drawing/2014/main" id="{A89BDF34-0629-1912-9E29-384DBF8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72" y="978408"/>
            <a:ext cx="7839456" cy="58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62709-232D-C635-6692-8969AF8EC418}"/>
              </a:ext>
            </a:extLst>
          </p:cNvPr>
          <p:cNvSpPr txBox="1"/>
          <p:nvPr/>
        </p:nvSpPr>
        <p:spPr>
          <a:xfrm>
            <a:off x="1066800" y="64008"/>
            <a:ext cx="10058400" cy="88188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Microservice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054379502"/>
      </p:ext>
    </p:extLst>
  </p:cSld>
  <p:clrMapOvr>
    <a:masterClrMapping/>
  </p:clrMapOvr>
  <p:transition advClick="0" advTm="7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BE0422-D7A9-687D-1703-F6240549D94F}"/>
              </a:ext>
            </a:extLst>
          </p:cNvPr>
          <p:cNvSpPr txBox="1"/>
          <p:nvPr/>
        </p:nvSpPr>
        <p:spPr>
          <a:xfrm>
            <a:off x="2548128" y="283464"/>
            <a:ext cx="6754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6000"/>
                    </a:prstClr>
                  </a:innerShdw>
                </a:effectLst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Restoring a copy of Prod to my laptop</a:t>
            </a:r>
          </a:p>
        </p:txBody>
      </p:sp>
      <p:pic>
        <p:nvPicPr>
          <p:cNvPr id="1028" name="Picture 4" descr="When the developer tries to restore the data warehouse onto his laptop">
            <a:extLst>
              <a:ext uri="{FF2B5EF4-FFF2-40B4-BE49-F238E27FC236}">
                <a16:creationId xmlns:a16="http://schemas.microsoft.com/office/drawing/2014/main" id="{11369C6F-FA01-242E-54FD-F927D28E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157682"/>
            <a:ext cx="5933694" cy="47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65030"/>
      </p:ext>
    </p:extLst>
  </p:cSld>
  <p:clrMapOvr>
    <a:masterClrMapping/>
  </p:clrMapOvr>
  <p:transition advClick="0" advTm="9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1922200"/>
            <a:ext cx="8729472" cy="49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2371" y="210312"/>
            <a:ext cx="121920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Scheduling Ola </a:t>
            </a:r>
            <a:r>
              <a:rPr lang="en-US" sz="5400" dirty="0" err="1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Hallengren’s</a:t>
            </a:r>
            <a:b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p:transition advClick="0" advTm="7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77" y="1583436"/>
            <a:ext cx="7911846" cy="5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792480" y="137160"/>
            <a:ext cx="1048512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Development agrees to document code changes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p:transition advClick="0" advTm="70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271016"/>
            <a:ext cx="11119105" cy="398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new tool to make index tuning simpler and more comprehensive for SQL developers and administrators</a:t>
            </a:r>
            <a:r>
              <a:rPr lang="en-US" sz="5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p:transition advClick="0" advTm="700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n you’ve been in six days of SQLSkill training in a month.">
            <a:extLst>
              <a:ext uri="{FF2B5EF4-FFF2-40B4-BE49-F238E27FC236}">
                <a16:creationId xmlns:a16="http://schemas.microsoft.com/office/drawing/2014/main" id="{7B6B88B4-FB14-C51E-B313-59B93608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2" y="1493520"/>
            <a:ext cx="804672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2D07F-57D0-E70D-B268-73AE124DD99F}"/>
              </a:ext>
            </a:extLst>
          </p:cNvPr>
          <p:cNvSpPr txBox="1"/>
          <p:nvPr/>
        </p:nvSpPr>
        <p:spPr>
          <a:xfrm>
            <a:off x="1018032" y="-45720"/>
            <a:ext cx="10302240" cy="161340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Explaining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synchronous replication</a:t>
            </a:r>
          </a:p>
        </p:txBody>
      </p:sp>
    </p:spTree>
    <p:extLst>
      <p:ext uri="{BB962C8B-B14F-4D97-AF65-F5344CB8AC3E}">
        <p14:creationId xmlns:p14="http://schemas.microsoft.com/office/powerpoint/2010/main" val="3591893592"/>
      </p:ext>
    </p:extLst>
  </p:cSld>
  <p:clrMapOvr>
    <a:masterClrMapping/>
  </p:clrMapOvr>
  <p:transition advClick="0" advTm="700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2474976" y="210312"/>
            <a:ext cx="7242048" cy="15636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The code has a missing comma</a:t>
            </a:r>
          </a:p>
        </p:txBody>
      </p:sp>
      <p:pic>
        <p:nvPicPr>
          <p:cNvPr id="9218" name="Picture 2" descr="Trying to find that missing comma that’s messing up my SQL statement…">
            <a:extLst>
              <a:ext uri="{FF2B5EF4-FFF2-40B4-BE49-F238E27FC236}">
                <a16:creationId xmlns:a16="http://schemas.microsoft.com/office/drawing/2014/main" id="{BAAF2FF9-E895-FF91-B368-447A23F9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886208"/>
            <a:ext cx="8802624" cy="49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p:transition advClick="0" advTm="70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90" y="859536"/>
            <a:ext cx="8087817" cy="5998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105541" y="100584"/>
            <a:ext cx="9980913" cy="1613408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  <a:r>
              <a:rPr lang="en-US" sz="5400" baseline="300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nd</a:t>
            </a:r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level insists restarting SQL Server will fix it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p:transition advClick="0" advTm="70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2001" cy="6122487"/>
          </a:xfrm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dirty="0"/>
              <a:t>1984 - Executed first SQL statement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2001 - Started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2020 - Retired to pursue SQL Server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About 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9824-29C0-1084-2A1A-FF52E44C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3613406"/>
      </p:ext>
    </p:extLst>
  </p:cSld>
  <p:clrMapOvr>
    <a:masterClrMapping/>
  </p:clrMapOvr>
  <p:transition advClick="0" advTm="70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88" y="1912112"/>
            <a:ext cx="8802624" cy="49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207264" y="210312"/>
            <a:ext cx="11777472" cy="154241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The CFO “suggests” getting another year from your servers</a:t>
            </a: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p:transition advClick="0" advTm="7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68" y="1659467"/>
            <a:ext cx="9351263" cy="51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597151" y="46059"/>
            <a:ext cx="899769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Accountants close the books on old hardware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p:transition advClick="0" advTm="7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eparing to flip the app from the old Oracle database to the new Postgres database">
            <a:extLst>
              <a:ext uri="{FF2B5EF4-FFF2-40B4-BE49-F238E27FC236}">
                <a16:creationId xmlns:a16="http://schemas.microsoft.com/office/drawing/2014/main" id="{E9D49B63-469C-8F8D-7C4F-AA23CF97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9" y="1725929"/>
            <a:ext cx="9746771" cy="5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ABCFB-97E8-2E4C-1BE3-DB7A81A478DA}"/>
              </a:ext>
            </a:extLst>
          </p:cNvPr>
          <p:cNvSpPr txBox="1"/>
          <p:nvPr/>
        </p:nvSpPr>
        <p:spPr>
          <a:xfrm>
            <a:off x="292240" y="173736"/>
            <a:ext cx="11113008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5400" i="0" dirty="0">
                <a:ln w="19050">
                  <a:noFill/>
                </a:ln>
                <a:solidFill>
                  <a:schemeClr val="bg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That moment before committing changes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221195824"/>
      </p:ext>
    </p:extLst>
  </p:cSld>
  <p:clrMapOvr>
    <a:masterClrMapping/>
  </p:clrMapOvr>
  <p:transition advClick="0" advTm="7000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" y="1051560"/>
            <a:ext cx="10322560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0" y="173736"/>
            <a:ext cx="12192000" cy="98755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Testing the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p:transition advClick="0" advTm="7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F0B5082-7378-ABA3-ABBD-71926A6A2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705231"/>
              </p:ext>
            </p:extLst>
          </p:nvPr>
        </p:nvGraphicFramePr>
        <p:xfrm>
          <a:off x="-12970" y="447041"/>
          <a:ext cx="1220497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4133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22112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60380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8346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p:transition advTm="7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SQL Server handles merge replication conflicts.">
            <a:extLst>
              <a:ext uri="{FF2B5EF4-FFF2-40B4-BE49-F238E27FC236}">
                <a16:creationId xmlns:a16="http://schemas.microsoft.com/office/drawing/2014/main" id="{45B766B4-3705-268F-B7D5-21720EC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32" y="868680"/>
            <a:ext cx="9546336" cy="68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97297-9498-D44A-A24F-DEC955954D6F}"/>
              </a:ext>
            </a:extLst>
          </p:cNvPr>
          <p:cNvSpPr txBox="1"/>
          <p:nvPr/>
        </p:nvSpPr>
        <p:spPr>
          <a:xfrm>
            <a:off x="-195072" y="64008"/>
            <a:ext cx="12289536" cy="12070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Merge replication conflict handling</a:t>
            </a:r>
          </a:p>
        </p:txBody>
      </p:sp>
    </p:spTree>
    <p:extLst>
      <p:ext uri="{BB962C8B-B14F-4D97-AF65-F5344CB8AC3E}">
        <p14:creationId xmlns:p14="http://schemas.microsoft.com/office/powerpoint/2010/main" val="1339108483"/>
      </p:ext>
    </p:extLst>
  </p:cSld>
  <p:clrMapOvr>
    <a:masterClrMapping/>
  </p:clrMapOvr>
  <p:transition advClick="0" advTm="7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24" y="1649965"/>
            <a:ext cx="7388352" cy="5197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1871472" y="36557"/>
            <a:ext cx="8449056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First time hearing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p:transition advClick="0" advTm="7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the transaction log looks like after the junior developer’s new procedure includes SET IMPLICIT_TRANSACTIONS ON without a COMMIT anywhere after.">
            <a:extLst>
              <a:ext uri="{FF2B5EF4-FFF2-40B4-BE49-F238E27FC236}">
                <a16:creationId xmlns:a16="http://schemas.microsoft.com/office/drawing/2014/main" id="{A96A7DCD-ECBB-E0F1-6AB9-7E63A0DC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322744"/>
            <a:ext cx="5956173" cy="453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6959D-30ED-A798-8EB1-B2EE7FB0CB49}"/>
              </a:ext>
            </a:extLst>
          </p:cNvPr>
          <p:cNvSpPr txBox="1"/>
          <p:nvPr/>
        </p:nvSpPr>
        <p:spPr>
          <a:xfrm>
            <a:off x="1118806" y="283464"/>
            <a:ext cx="100584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n w="31750">
                  <a:noFill/>
                </a:ln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Developer forgets to mark queued records 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124672351"/>
      </p:ext>
    </p:extLst>
  </p:cSld>
  <p:clrMapOvr>
    <a:masterClrMapping/>
  </p:clrMapOvr>
  <p:transition advClick="0" advTm="7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5540" y="1557867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Gold Sponsors: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6155" y="166856"/>
            <a:ext cx="6519325" cy="85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7" b="1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Thank you Sponsors!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28484" y="1469851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700" y="129455"/>
            <a:ext cx="10106609" cy="1221677"/>
          </a:xfrm>
          <a:prstGeom prst="rect">
            <a:avLst/>
          </a:prstGeom>
          <a:noFill/>
        </p:spPr>
        <p:txBody>
          <a:bodyPr wrap="square" lIns="96770" tIns="48385" rIns="96770" bIns="48385" rtlCol="0" anchor="t">
            <a:spAutoFit/>
          </a:bodyPr>
          <a:lstStyle/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Visit the Sponsor Booths</a:t>
            </a:r>
            <a:endParaRPr kumimoji="0" lang="en-US" sz="1693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Lots of Great Raffle Prizes!</a:t>
            </a:r>
            <a:endParaRPr kumimoji="0" lang="en-US" sz="1482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02409" marR="0" lvl="0" indent="-302409" algn="l" defTabSz="4838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93" b="1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Enter your details on Raffle Entry Form &amp; visit Sponsors to fill in Bingo card for Raffle prizes</a:t>
            </a:r>
            <a:endParaRPr kumimoji="0" lang="en-US" sz="1693" b="1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5DE31-5D40-4889-B2D1-1AB86FAE2766}"/>
              </a:ext>
            </a:extLst>
          </p:cNvPr>
          <p:cNvCxnSpPr/>
          <p:nvPr/>
        </p:nvCxnSpPr>
        <p:spPr>
          <a:xfrm>
            <a:off x="147298" y="5458176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58EEBFF5-28F4-AF75-5CEA-48D7CA13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8" y="1599565"/>
            <a:ext cx="6257908" cy="16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58C841-2248-6A11-396E-C7B198EAE03A}"/>
              </a:ext>
            </a:extLst>
          </p:cNvPr>
          <p:cNvSpPr txBox="1">
            <a:spLocks/>
          </p:cNvSpPr>
          <p:nvPr/>
        </p:nvSpPr>
        <p:spPr>
          <a:xfrm>
            <a:off x="14729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Silver Sponsors: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A424A-759D-ABB5-47F0-2BCEB6A06AE1}"/>
              </a:ext>
            </a:extLst>
          </p:cNvPr>
          <p:cNvCxnSpPr/>
          <p:nvPr/>
        </p:nvCxnSpPr>
        <p:spPr>
          <a:xfrm>
            <a:off x="228974" y="3391278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938107C-EC2B-5071-654C-7092D98BC82A}"/>
              </a:ext>
            </a:extLst>
          </p:cNvPr>
          <p:cNvSpPr txBox="1">
            <a:spLocks/>
          </p:cNvSpPr>
          <p:nvPr/>
        </p:nvSpPr>
        <p:spPr>
          <a:xfrm>
            <a:off x="147298" y="5608653"/>
            <a:ext cx="4623051" cy="5698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Blog Sponsors: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60F00-E57A-1C06-D61F-781B8865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86" y="5760598"/>
            <a:ext cx="1317727" cy="5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A4E72F6F-F83B-5D2C-D088-CD20593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55" y="5823192"/>
            <a:ext cx="2247781" cy="50575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042D8-C9DC-1D46-9E3D-3658E95A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74" y="3712296"/>
            <a:ext cx="5237640" cy="17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858D7AA-B286-F65E-BE65-C902282C8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416" y="166856"/>
            <a:ext cx="1256885" cy="1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the senior DBA says, “Hang on, I’ve got a script to do that,” and opens a folder with over eight thousand files">
            <a:extLst>
              <a:ext uri="{FF2B5EF4-FFF2-40B4-BE49-F238E27FC236}">
                <a16:creationId xmlns:a16="http://schemas.microsoft.com/office/drawing/2014/main" id="{8B88F480-575D-9A0B-7E09-78BA6A2C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05" y="1762707"/>
            <a:ext cx="8191789" cy="50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D4558-3D5D-BA3B-3CAC-65B1E0D00FA2}"/>
              </a:ext>
            </a:extLst>
          </p:cNvPr>
          <p:cNvSpPr txBox="1"/>
          <p:nvPr/>
        </p:nvSpPr>
        <p:spPr>
          <a:xfrm>
            <a:off x="1341120" y="356616"/>
            <a:ext cx="912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Heaps in real life</a:t>
            </a:r>
          </a:p>
        </p:txBody>
      </p:sp>
    </p:spTree>
    <p:extLst>
      <p:ext uri="{BB962C8B-B14F-4D97-AF65-F5344CB8AC3E}">
        <p14:creationId xmlns:p14="http://schemas.microsoft.com/office/powerpoint/2010/main" val="3826965126"/>
      </p:ext>
    </p:extLst>
  </p:cSld>
  <p:clrMapOvr>
    <a:masterClrMapping/>
  </p:clrMapOvr>
  <p:transition advClick="0" advTm="700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30352"/>
            <a:ext cx="6327648" cy="63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365248" y="64008"/>
            <a:ext cx="7266432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 Ho, Hi Ho, it’s</a:t>
            </a:r>
            <a:b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off 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p:transition advClick="0" advTm="7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E69D456-9169-3CB4-D68A-4AECA368052F}"/>
              </a:ext>
            </a:extLst>
          </p:cNvPr>
          <p:cNvSpPr txBox="1">
            <a:spLocks/>
          </p:cNvSpPr>
          <p:nvPr/>
        </p:nvSpPr>
        <p:spPr>
          <a:xfrm>
            <a:off x="382082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609608" rtl="0" eaLnBrk="1" latinLnBrk="0" hangingPunct="1">
              <a:spcBef>
                <a:spcPct val="0"/>
              </a:spcBef>
              <a:buNone/>
              <a:defRPr sz="465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57" b="0" i="0" u="none" strike="noStrike" kern="1200" cap="none" spc="0" normalizeH="0" baseline="0" noProof="0">
                <a:ln>
                  <a:noFill/>
                </a:ln>
                <a:solidFill>
                  <a:srgbClr val="007A3E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PASSMN – News/Info</a:t>
            </a:r>
            <a:endParaRPr kumimoji="0" lang="en-US" sz="4657" b="0" i="0" u="none" strike="noStrike" kern="1200" cap="none" spc="0" normalizeH="0" baseline="0" noProof="0" dirty="0">
              <a:ln>
                <a:noFill/>
              </a:ln>
              <a:solidFill>
                <a:srgbClr val="007A3E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FB92DA39-41A7-CA13-BD04-E8AAD1818965}"/>
              </a:ext>
            </a:extLst>
          </p:cNvPr>
          <p:cNvSpPr txBox="1">
            <a:spLocks/>
          </p:cNvSpPr>
          <p:nvPr/>
        </p:nvSpPr>
        <p:spPr>
          <a:xfrm>
            <a:off x="381116" y="1523761"/>
            <a:ext cx="11429516" cy="4952866"/>
          </a:xfrm>
          <a:prstGeom prst="rect">
            <a:avLst/>
          </a:prstGeom>
          <a:effectLst/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81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609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338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219218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828826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54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438434" indent="0" algn="l" defTabSz="609608" rtl="0" eaLnBrk="1" latinLnBrk="0" hangingPunct="1">
              <a:spcBef>
                <a:spcPct val="20000"/>
              </a:spcBef>
              <a:buFont typeface="Wingdings" charset="2"/>
              <a:buNone/>
              <a:defRPr sz="2117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352848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6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4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73" indent="-304804" algn="l" defTabSz="609608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Thanks to all our sponsors of 2024!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need Speakers &amp; Sponsors for 2025 PASSMN Meetings!</a:t>
            </a:r>
          </a:p>
          <a:p>
            <a:pPr marL="483855" marR="0" lvl="0" indent="-483855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 up to present at one of the monthly meetings!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Monthly Meetup: 3</a:t>
            </a:r>
            <a:r>
              <a:rPr kumimoji="0" lang="en-US" sz="2963" b="0" i="0" u="none" strike="noStrike" kern="1200" cap="none" spc="0" normalizeH="0" baseline="3000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Tuesday of Each Month </a:t>
            </a: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Signup on Meetup:</a:t>
            </a: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011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https://www.meetup.com/MN-SQL-Server-User-Group-PASSMN/</a:t>
            </a: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Board Member Elections in Q4: </a:t>
            </a:r>
          </a:p>
          <a:p>
            <a:pPr marL="604818" marR="0" lvl="0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963" b="0" i="0" u="none" strike="noStrike" kern="1200" cap="none" spc="0" normalizeH="0" baseline="0" noProof="0">
                <a:ln>
                  <a:noFill/>
                </a:ln>
                <a:solidFill>
                  <a:srgbClr val="414A5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chance to help the MN Data/SQL Community!</a:t>
            </a: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2540" b="0" i="0" u="none" strike="noStrike" kern="1200" cap="none" spc="0" normalizeH="0" baseline="0" noProof="0">
                <a:ln>
                  <a:noFill/>
                </a:ln>
                <a:solidFill>
                  <a:srgbClr val="474947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  <a:hlinkClick r:id="rId4"/>
              </a:rPr>
              <a:t>https://forms.office.com/r/rWfPhV6Chd</a:t>
            </a: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214341" marR="0" lvl="1" indent="-604818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endParaRPr kumimoji="0" lang="en-US" sz="2540" b="0" i="0" u="none" strike="noStrike" kern="1200" cap="none" spc="0" normalizeH="0" baseline="0" noProof="0">
              <a:ln>
                <a:noFill/>
              </a:ln>
              <a:solidFill>
                <a:srgbClr val="47494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0" lang="en-US" sz="2963" b="0" i="0" u="none" strike="noStrike" kern="1200" cap="none" spc="0" normalizeH="0" baseline="0" noProof="0">
              <a:ln>
                <a:noFill/>
              </a:ln>
              <a:solidFill>
                <a:srgbClr val="414A5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B66D4-5D50-6457-B1BA-A893F398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268" y="331388"/>
            <a:ext cx="3928758" cy="1309586"/>
          </a:xfrm>
          <a:prstGeom prst="rect">
            <a:avLst/>
          </a:prstGeom>
          <a:effectLst/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93CF7E1-43A1-9FD7-5292-09A422C3E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247" y="3505922"/>
            <a:ext cx="1183472" cy="1183454"/>
          </a:xfrm>
          <a:prstGeom prst="rect">
            <a:avLst/>
          </a:prstGeom>
          <a:effectLst/>
        </p:spPr>
      </p:pic>
      <p:pic>
        <p:nvPicPr>
          <p:cNvPr id="8" name="Picture 7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3ED965C-B853-C368-1F3F-292F91809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640" y="1972252"/>
            <a:ext cx="1145705" cy="1132200"/>
          </a:xfrm>
          <a:prstGeom prst="rect">
            <a:avLst/>
          </a:prstGeom>
          <a:effectLst/>
        </p:spPr>
      </p:pic>
      <p:pic>
        <p:nvPicPr>
          <p:cNvPr id="9" name="Picture 8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ACDD6A22-FD3A-5BCD-518C-CD88882EB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3733" y="5374393"/>
            <a:ext cx="1091759" cy="1071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58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erican gladiators pain GIF">
            <a:extLst>
              <a:ext uri="{FF2B5EF4-FFF2-40B4-BE49-F238E27FC236}">
                <a16:creationId xmlns:a16="http://schemas.microsoft.com/office/drawing/2014/main" id="{CB3A06C8-C7AE-F3CC-861E-C903435A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185416"/>
            <a:ext cx="7447407" cy="41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4493A-6062-7DC2-A6C5-BAB4ECD472D8}"/>
              </a:ext>
            </a:extLst>
          </p:cNvPr>
          <p:cNvSpPr txBox="1"/>
          <p:nvPr/>
        </p:nvSpPr>
        <p:spPr>
          <a:xfrm>
            <a:off x="3048321" y="137160"/>
            <a:ext cx="6095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Junior DBA Recruiting video</a:t>
            </a:r>
          </a:p>
        </p:txBody>
      </p:sp>
    </p:spTree>
    <p:extLst>
      <p:ext uri="{BB962C8B-B14F-4D97-AF65-F5344CB8AC3E}">
        <p14:creationId xmlns:p14="http://schemas.microsoft.com/office/powerpoint/2010/main" val="2001837286"/>
      </p:ext>
    </p:extLst>
  </p:cSld>
  <p:clrMapOvr>
    <a:masterClrMapping/>
  </p:clrMapOvr>
  <p:transition advClick="0" advTm="7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8" y="2390915"/>
            <a:ext cx="8550056" cy="446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902208" y="466344"/>
            <a:ext cx="9928652" cy="1746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Your fix makes you the new owner of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p:transition advClick="0" advTm="7000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127055</TotalTime>
  <Words>702</Words>
  <Application>Microsoft Office PowerPoint</Application>
  <PresentationFormat>Widescreen</PresentationFormat>
  <Paragraphs>143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Courier New</vt:lpstr>
      <vt:lpstr>MV Boli</vt:lpstr>
      <vt:lpstr>Segoe UI</vt:lpstr>
      <vt:lpstr>Wingdings</vt:lpstr>
      <vt:lpstr>Office Theme</vt:lpstr>
      <vt:lpstr>1_Office Theme</vt:lpstr>
      <vt:lpstr>Custom Design</vt:lpstr>
      <vt:lpstr>2_Office Theme</vt:lpstr>
      <vt:lpstr>Go Faster Sooner! Discover SQL Server Index Improvements with the Biggest Gain for the Least Pain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we here?</vt:lpstr>
      <vt:lpstr>PowerPoint Presentation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2560</cp:revision>
  <dcterms:created xsi:type="dcterms:W3CDTF">2022-12-24T15:55:49Z</dcterms:created>
  <dcterms:modified xsi:type="dcterms:W3CDTF">2024-09-27T00:16:20Z</dcterms:modified>
</cp:coreProperties>
</file>